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7" r:id="rId2"/>
    <p:sldId id="258" r:id="rId3"/>
    <p:sldId id="259" r:id="rId4"/>
    <p:sldId id="262" r:id="rId5"/>
    <p:sldId id="263" r:id="rId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78035-8296-4140-A903-9C712F1E6A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6661-DF8D-456E-A2A7-F33781847E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7308D-AA5D-40C8-B4CB-0BB2A90040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B8D3E-877D-4DB5-A045-ECDC2C2F2D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E559F-F652-46EA-A0A1-45C4E02B0D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841EE-8D66-4639-85B9-6590D1527F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E9E57-7BE6-4F38-A34E-33BFABF043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C7259-7A5A-4361-88E1-E01CA95405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F988BDD-2811-4C0E-BFE6-BAF7F8CDAAB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59A9-EB9E-4566-B14F-2383050D37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F0565-E8A3-4525-A1B2-C10E1609D6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26464AC-33FF-4572-A52C-784A7C3EB9D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DF3ADAA-7DAA-4B86-BD79-72880C2A75A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1. </a:t>
            </a:r>
            <a:r>
              <a:rPr lang="ru-RU" u="sng"/>
              <a:t>Закончить предложение:</a:t>
            </a:r>
            <a:r>
              <a:rPr lang="ru-RU"/>
              <a:t>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80000"/>
              </a:lnSpc>
            </a:pPr>
            <a:r>
              <a:rPr lang="ru-RU" sz="2400">
                <a:latin typeface="Times New Roman" pitchFamily="18" charset="0"/>
              </a:rPr>
              <a:t>а) две прямые в пространстве называются перпендикулярными, если… 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>
                <a:latin typeface="Times New Roman" pitchFamily="18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ru-RU" sz="2400">
                <a:latin typeface="Times New Roman" pitchFamily="18" charset="0"/>
              </a:rPr>
              <a:t>б) прямая называется перпендикулярной к плоскости, если… 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40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400">
                <a:latin typeface="Times New Roman" pitchFamily="18" charset="0"/>
              </a:rPr>
              <a:t>в) если две прямые перпендикулярны к плоскости, то они… 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40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400">
                <a:latin typeface="Times New Roman" pitchFamily="18" charset="0"/>
              </a:rPr>
              <a:t>г) если плоскость перпендикулярна к одной из двух параллельных прямых, то она… 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40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400">
                <a:latin typeface="Times New Roman" pitchFamily="18" charset="0"/>
              </a:rPr>
              <a:t>д) если две плоскости перпендикулярны к одной прямой, то они…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075240" cy="994122"/>
          </a:xfrm>
        </p:spPr>
        <p:txBody>
          <a:bodyPr/>
          <a:lstStyle/>
          <a:p>
            <a:r>
              <a:rPr lang="ru-RU" dirty="0"/>
              <a:t> 2. </a:t>
            </a:r>
            <a:r>
              <a:rPr lang="ru-RU" u="sng" dirty="0"/>
              <a:t>Дан параллелепипед</a:t>
            </a:r>
            <a:r>
              <a:rPr lang="ru-RU" dirty="0"/>
              <a:t> </a:t>
            </a:r>
          </a:p>
        </p:txBody>
      </p:sp>
      <p:pic>
        <p:nvPicPr>
          <p:cNvPr id="5126" name="Picture 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5763" y="1600200"/>
            <a:ext cx="3989387" cy="4565650"/>
          </a:xfrm>
          <a:noFill/>
          <a:ln/>
        </p:spPr>
      </p:pic>
      <p:sp>
        <p:nvSpPr>
          <p:cNvPr id="5145" name="Rectangle 25"/>
          <p:cNvSpPr>
            <a:spLocks noGrp="1" noChangeArrowheads="1"/>
          </p:cNvSpPr>
          <p:nvPr>
            <p:ph type="body" sz="half" idx="3"/>
          </p:nvPr>
        </p:nvSpPr>
        <p:spPr>
          <a:xfrm>
            <a:off x="4860032" y="1340768"/>
            <a:ext cx="4038600" cy="452596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800" dirty="0"/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800" dirty="0"/>
              <a:t>          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800" dirty="0"/>
              <a:t>                                                                            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>
                <a:latin typeface="Times New Roman" pitchFamily="18" charset="0"/>
              </a:rPr>
              <a:t>а) Назовите: </a:t>
            </a:r>
          </a:p>
          <a:p>
            <a:pPr>
              <a:lnSpc>
                <a:spcPct val="80000"/>
              </a:lnSpc>
            </a:pPr>
            <a:r>
              <a:rPr lang="ru-RU" sz="2400" dirty="0">
                <a:latin typeface="Times New Roman" pitchFamily="18" charset="0"/>
              </a:rPr>
              <a:t>   1) рёбра, перпендикулярные </a:t>
            </a:r>
            <a:endParaRPr lang="ru-RU" sz="2400" dirty="0" smtClean="0">
              <a:latin typeface="Times New Roman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</a:rPr>
              <a:t>       </a:t>
            </a:r>
            <a:r>
              <a:rPr lang="ru-RU" sz="2400" dirty="0" smtClean="0">
                <a:latin typeface="Times New Roman" pitchFamily="18" charset="0"/>
              </a:rPr>
              <a:t>к </a:t>
            </a:r>
            <a:r>
              <a:rPr lang="ru-RU" sz="2400" dirty="0">
                <a:latin typeface="Times New Roman" pitchFamily="18" charset="0"/>
              </a:rPr>
              <a:t>плоскости (</a:t>
            </a:r>
            <a:r>
              <a:rPr lang="en-US" sz="2400" dirty="0">
                <a:latin typeface="Times New Roman" pitchFamily="18" charset="0"/>
              </a:rPr>
              <a:t>DCC</a:t>
            </a:r>
            <a:r>
              <a:rPr lang="en-US" sz="1000" dirty="0">
                <a:latin typeface="Times New Roman" pitchFamily="18" charset="0"/>
              </a:rPr>
              <a:t>1</a:t>
            </a:r>
            <a:r>
              <a:rPr lang="en-US" sz="2400" dirty="0">
                <a:latin typeface="Times New Roman" pitchFamily="18" charset="0"/>
              </a:rPr>
              <a:t>)</a:t>
            </a:r>
            <a:endParaRPr lang="ru-RU" sz="24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>
                <a:latin typeface="Times New Roman" pitchFamily="18" charset="0"/>
              </a:rPr>
              <a:t>                          </a:t>
            </a:r>
          </a:p>
          <a:p>
            <a:pPr>
              <a:lnSpc>
                <a:spcPct val="80000"/>
              </a:lnSpc>
            </a:pPr>
            <a:r>
              <a:rPr lang="ru-RU" sz="2400" dirty="0">
                <a:latin typeface="Times New Roman" pitchFamily="18" charset="0"/>
              </a:rPr>
              <a:t>   2) плоскости, </a:t>
            </a:r>
            <a:endParaRPr lang="ru-RU" sz="2400" dirty="0" smtClean="0">
              <a:latin typeface="Times New Roman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</a:rPr>
              <a:t>  </a:t>
            </a:r>
            <a:r>
              <a:rPr lang="ru-RU" sz="2400" dirty="0" smtClean="0">
                <a:latin typeface="Times New Roman" pitchFamily="18" charset="0"/>
              </a:rPr>
              <a:t>перпендикулярные </a:t>
            </a:r>
            <a:r>
              <a:rPr lang="ru-RU" sz="2400" dirty="0">
                <a:latin typeface="Times New Roman" pitchFamily="18" charset="0"/>
              </a:rPr>
              <a:t>ребру  ВВ</a:t>
            </a:r>
            <a:r>
              <a:rPr lang="en-US" sz="1000" dirty="0">
                <a:latin typeface="Times New Roman" pitchFamily="18" charset="0"/>
              </a:rPr>
              <a:t>1</a:t>
            </a:r>
            <a:endParaRPr lang="ru-RU" sz="24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>
                <a:latin typeface="Times New Roman" pitchFamily="18" charset="0"/>
              </a:rPr>
              <a:t>                      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>
                <a:latin typeface="Times New Roman" pitchFamily="18" charset="0"/>
              </a:rPr>
              <a:t>б) Определите </a:t>
            </a:r>
            <a:r>
              <a:rPr lang="ru-RU" sz="2400" dirty="0" smtClean="0">
                <a:latin typeface="Times New Roman" pitchFamily="18" charset="0"/>
              </a:rPr>
              <a:t>взаимное расположение </a:t>
            </a:r>
            <a:endParaRPr lang="en-US" sz="24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>
                <a:latin typeface="Times New Roman" pitchFamily="18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ru-RU" sz="2400" dirty="0">
                <a:latin typeface="Times New Roman" pitchFamily="18" charset="0"/>
              </a:rPr>
              <a:t>    1) прямой СС</a:t>
            </a:r>
            <a:r>
              <a:rPr lang="en-US" sz="1000" dirty="0">
                <a:latin typeface="Times New Roman" pitchFamily="18" charset="0"/>
              </a:rPr>
              <a:t>1</a:t>
            </a:r>
            <a:r>
              <a:rPr lang="ru-RU" sz="2400" dirty="0">
                <a:latin typeface="Times New Roman" pitchFamily="18" charset="0"/>
              </a:rPr>
              <a:t>  и плоскости </a:t>
            </a:r>
            <a:endParaRPr lang="ru-RU" sz="2400" dirty="0" smtClean="0">
              <a:latin typeface="Times New Roman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sz="2400" dirty="0" smtClean="0">
                <a:latin typeface="Times New Roman" pitchFamily="18" charset="0"/>
              </a:rPr>
              <a:t>        (</a:t>
            </a:r>
            <a:r>
              <a:rPr lang="en-US" sz="2400" dirty="0">
                <a:latin typeface="Times New Roman" pitchFamily="18" charset="0"/>
              </a:rPr>
              <a:t>D</a:t>
            </a:r>
            <a:r>
              <a:rPr lang="ru-RU" sz="2400" dirty="0">
                <a:latin typeface="Times New Roman" pitchFamily="18" charset="0"/>
              </a:rPr>
              <a:t>СВ)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>
                <a:latin typeface="Times New Roman" pitchFamily="18" charset="0"/>
              </a:rPr>
              <a:t>                        </a:t>
            </a:r>
          </a:p>
          <a:p>
            <a:pPr>
              <a:lnSpc>
                <a:spcPct val="80000"/>
              </a:lnSpc>
            </a:pPr>
            <a:r>
              <a:rPr lang="ru-RU" sz="2400" dirty="0">
                <a:latin typeface="Times New Roman" pitchFamily="18" charset="0"/>
              </a:rPr>
              <a:t>   2) прямой </a:t>
            </a:r>
            <a:r>
              <a:rPr lang="en-US" sz="2400" dirty="0">
                <a:latin typeface="Times New Roman" pitchFamily="18" charset="0"/>
              </a:rPr>
              <a:t>D</a:t>
            </a:r>
            <a:r>
              <a:rPr lang="en-US" sz="1000" dirty="0">
                <a:latin typeface="Times New Roman" pitchFamily="18" charset="0"/>
              </a:rPr>
              <a:t>1</a:t>
            </a:r>
            <a:r>
              <a:rPr lang="en-US" sz="2400" dirty="0">
                <a:latin typeface="Times New Roman" pitchFamily="18" charset="0"/>
              </a:rPr>
              <a:t>C</a:t>
            </a:r>
            <a:r>
              <a:rPr lang="en-US" sz="1000" dirty="0">
                <a:latin typeface="Times New Roman" pitchFamily="18" charset="0"/>
              </a:rPr>
              <a:t>1</a:t>
            </a:r>
            <a:r>
              <a:rPr lang="ru-RU" sz="2400" dirty="0">
                <a:latin typeface="Times New Roman" pitchFamily="18" charset="0"/>
              </a:rPr>
              <a:t>  и плоскости </a:t>
            </a:r>
            <a:r>
              <a:rPr lang="ru-RU" sz="2400" dirty="0" smtClean="0">
                <a:latin typeface="Times New Roman" pitchFamily="18" charset="0"/>
              </a:rPr>
              <a:t>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</a:rPr>
              <a:t>       </a:t>
            </a:r>
            <a:r>
              <a:rPr lang="ru-RU" sz="2400" dirty="0" smtClean="0">
                <a:latin typeface="Times New Roman" pitchFamily="18" charset="0"/>
              </a:rPr>
              <a:t>(</a:t>
            </a:r>
            <a:r>
              <a:rPr lang="ru-RU" sz="2400" dirty="0">
                <a:latin typeface="Times New Roman" pitchFamily="18" charset="0"/>
              </a:rPr>
              <a:t>DCB)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dirty="0">
                <a:latin typeface="Times New Roman" pitchFamily="18" charset="0"/>
              </a:rPr>
              <a:t>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0" name="Rectangle 10"/>
          <p:cNvSpPr>
            <a:spLocks noGrp="1" noChangeArrowheads="1"/>
          </p:cNvSpPr>
          <p:nvPr>
            <p:ph type="title"/>
          </p:nvPr>
        </p:nvSpPr>
        <p:spPr>
          <a:xfrm>
            <a:off x="467544" y="332656"/>
            <a:ext cx="8229600" cy="1143000"/>
          </a:xfrm>
          <a:noFill/>
          <a:ln/>
        </p:spPr>
        <p:txBody>
          <a:bodyPr/>
          <a:lstStyle/>
          <a:p>
            <a:r>
              <a:rPr lang="ru-RU" sz="4000" dirty="0"/>
              <a:t> Решение задач по готовым чертежам </a:t>
            </a:r>
          </a:p>
        </p:txBody>
      </p:sp>
      <p:pic>
        <p:nvPicPr>
          <p:cNvPr id="10281" name="Picture 41" descr="푸h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1484313"/>
            <a:ext cx="4176713" cy="4159250"/>
          </a:xfrm>
          <a:blipFill dpi="0" rotWithShape="1">
            <a:blip r:embed="rId3" cstate="print">
              <a:alphaModFix amt="0"/>
            </a:blip>
            <a:srcRect/>
            <a:tile tx="0" ty="0" sx="100000" sy="100000" flip="none" algn="tl"/>
          </a:blipFill>
          <a:ln/>
        </p:spPr>
      </p:pic>
      <p:pic>
        <p:nvPicPr>
          <p:cNvPr id="10282" name="Picture 42" descr="푸h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427538" y="2276475"/>
            <a:ext cx="4476750" cy="39465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Индивидуальное задание </a:t>
            </a:r>
          </a:p>
        </p:txBody>
      </p:sp>
      <p:sp>
        <p:nvSpPr>
          <p:cNvPr id="25608" name="Rectangle 8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ru-RU"/>
              <a:t> Дано:                                                                      </a:t>
            </a:r>
          </a:p>
          <a:p>
            <a:pPr>
              <a:buFontTx/>
              <a:buNone/>
            </a:pPr>
            <a:r>
              <a:rPr lang="ru-RU"/>
              <a:t> </a:t>
            </a:r>
            <a:r>
              <a:rPr lang="ru-RU" i="1"/>
              <a:t>АВ=АС=ВС</a:t>
            </a:r>
            <a:r>
              <a:rPr lang="ru-RU"/>
              <a:t>;  прямая С</a:t>
            </a:r>
            <a:r>
              <a:rPr lang="en-US"/>
              <a:t>D</a:t>
            </a:r>
            <a:r>
              <a:rPr lang="ru-RU"/>
              <a:t>перпендикулярна плоскости АВС ; </a:t>
            </a:r>
            <a:r>
              <a:rPr lang="ru-RU" i="1"/>
              <a:t>АМ=МВ</a:t>
            </a:r>
            <a:r>
              <a:rPr lang="ru-RU"/>
              <a:t>;  </a:t>
            </a:r>
            <a:r>
              <a:rPr lang="ru-RU" i="1"/>
              <a:t>DМ=15 дм; СD=12 дм</a:t>
            </a:r>
            <a:r>
              <a:rPr lang="ru-RU"/>
              <a:t>.       </a:t>
            </a:r>
          </a:p>
          <a:p>
            <a:r>
              <a:rPr lang="ru-RU"/>
              <a:t>Найти:</a:t>
            </a:r>
            <a:r>
              <a:rPr lang="en-US"/>
              <a:t> </a:t>
            </a:r>
          </a:p>
          <a:p>
            <a:pPr>
              <a:buFontTx/>
              <a:buNone/>
            </a:pPr>
            <a:r>
              <a:rPr lang="ru-RU"/>
              <a:t>площадь треугольника А</a:t>
            </a:r>
            <a:r>
              <a:rPr lang="en-US"/>
              <a:t>DB.</a:t>
            </a:r>
            <a:r>
              <a:rPr lang="ru-RU"/>
              <a:t> </a:t>
            </a:r>
          </a:p>
        </p:txBody>
      </p:sp>
      <p:pic>
        <p:nvPicPr>
          <p:cNvPr id="25610" name="Picture 1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860032" y="2132856"/>
            <a:ext cx="4033837" cy="3956050"/>
          </a:xfrm>
          <a:noFill/>
          <a:ln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000000"/>
                </a:solidFill>
                <a:cs typeface="Times New Roman" pitchFamily="18" charset="0"/>
              </a:rPr>
              <a:t>Задание на дом:</a:t>
            </a:r>
            <a:r>
              <a:rPr lang="ru-RU"/>
              <a:t> 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теоретический материал по изученной       </a:t>
            </a:r>
          </a:p>
          <a:p>
            <a:pPr>
              <a:buFontTx/>
              <a:buNone/>
            </a:pPr>
            <a:r>
              <a:rPr lang="ru-RU"/>
              <a:t>   теме </a:t>
            </a:r>
            <a:r>
              <a:rPr lang="en-US"/>
              <a:t>  </a:t>
            </a:r>
          </a:p>
          <a:p>
            <a:pPr>
              <a:buFontTx/>
              <a:buNone/>
            </a:pPr>
            <a:r>
              <a:rPr lang="en-US"/>
              <a:t>   </a:t>
            </a:r>
            <a:r>
              <a:rPr lang="ru-RU"/>
              <a:t>глава II</a:t>
            </a:r>
            <a:r>
              <a:rPr lang="en-US"/>
              <a:t>,  №130, №131. </a:t>
            </a:r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</TotalTime>
  <Words>193</Words>
  <Application>Microsoft Office PowerPoint</Application>
  <PresentationFormat>Экран (4:3)</PresentationFormat>
  <Paragraphs>40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Поток</vt:lpstr>
      <vt:lpstr> 1. Закончить предложение: </vt:lpstr>
      <vt:lpstr> 2. Дан параллелепипед </vt:lpstr>
      <vt:lpstr> Решение задач по готовым чертежам </vt:lpstr>
      <vt:lpstr>Индивидуальное задание </vt:lpstr>
      <vt:lpstr>Задание на дом: </vt:lpstr>
    </vt:vector>
  </TitlesOfParts>
  <Company>ТРТИ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ПЕРПЕНДИКУЛЯРНОСТЬ ПРЯМОЙ И ПЛОСКОСТИ</dc:title>
  <dc:creator>Александр</dc:creator>
  <cp:lastModifiedBy>Shurik</cp:lastModifiedBy>
  <cp:revision>23</cp:revision>
  <dcterms:created xsi:type="dcterms:W3CDTF">2009-01-09T20:20:53Z</dcterms:created>
  <dcterms:modified xsi:type="dcterms:W3CDTF">2016-09-21T18:22:12Z</dcterms:modified>
</cp:coreProperties>
</file>